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ff21227e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ff21227e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f21227e8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f21227e8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ff21227e82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ff21227e82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ff21227e82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ff21227e82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ff21227e82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ff21227e82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ff21227e82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ff21227e82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ff21227e82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ff21227e82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highlight>
                  <a:schemeClr val="accent1"/>
                </a:highlight>
              </a:rPr>
              <a:t>Project Planning</a:t>
            </a:r>
            <a:endParaRPr>
              <a:highlight>
                <a:schemeClr val="accent1"/>
              </a:highlight>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highlight>
                  <a:schemeClr val="accent1"/>
                </a:highlight>
              </a:rPr>
              <a:t>sdmay25-29</a:t>
            </a:r>
            <a:endParaRPr>
              <a:solidFill>
                <a:schemeClr val="dk1"/>
              </a:solidFill>
              <a:highlight>
                <a:schemeClr val="accent1"/>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Overview</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Implement the Atanasoff-Berry Computer using modern technology</a:t>
            </a:r>
            <a:endParaRPr/>
          </a:p>
          <a:p>
            <a:pPr indent="-317500" lvl="1" marL="914400" rtl="0" algn="l">
              <a:spcBef>
                <a:spcPts val="0"/>
              </a:spcBef>
              <a:spcAft>
                <a:spcPts val="0"/>
              </a:spcAft>
              <a:buSzPts val="1400"/>
              <a:buChar char="○"/>
            </a:pPr>
            <a:r>
              <a:rPr lang="en"/>
              <a:t>The Atanasoff-Berry Computer (ABC) was the first electronic digital computer.</a:t>
            </a:r>
            <a:endParaRPr/>
          </a:p>
          <a:p>
            <a:pPr indent="-317500" lvl="1" marL="914400" rtl="0" algn="l">
              <a:spcBef>
                <a:spcPts val="0"/>
              </a:spcBef>
              <a:spcAft>
                <a:spcPts val="0"/>
              </a:spcAft>
              <a:buSzPts val="1400"/>
              <a:buChar char="○"/>
            </a:pPr>
            <a:r>
              <a:rPr lang="en"/>
              <a:t>The purpose of the ABC computer was to solve systems of linear equations.</a:t>
            </a:r>
            <a:endParaRPr/>
          </a:p>
          <a:p>
            <a:pPr indent="-317500" lvl="1" marL="914400" rtl="0" algn="l">
              <a:spcBef>
                <a:spcPts val="0"/>
              </a:spcBef>
              <a:spcAft>
                <a:spcPts val="0"/>
              </a:spcAft>
              <a:buSzPts val="1400"/>
              <a:buChar char="○"/>
            </a:pPr>
            <a:r>
              <a:rPr lang="en"/>
              <a:t>The ABC computer was constructed here at Iowa State.</a:t>
            </a:r>
            <a:endParaRPr/>
          </a:p>
          <a:p>
            <a:pPr indent="-317500" lvl="1" marL="914400" rtl="0" algn="l">
              <a:spcBef>
                <a:spcPts val="0"/>
              </a:spcBef>
              <a:spcAft>
                <a:spcPts val="0"/>
              </a:spcAft>
              <a:buSzPts val="1400"/>
              <a:buChar char="○"/>
            </a:pPr>
            <a:r>
              <a:rPr lang="en"/>
              <a:t>The original ABC was destroyed in 1948.</a:t>
            </a:r>
            <a:endParaRPr/>
          </a:p>
          <a:p>
            <a:pPr indent="-317500" lvl="1" marL="914400" rtl="0" algn="l">
              <a:spcBef>
                <a:spcPts val="0"/>
              </a:spcBef>
              <a:spcAft>
                <a:spcPts val="0"/>
              </a:spcAft>
              <a:buSzPts val="1400"/>
              <a:buChar char="○"/>
            </a:pPr>
            <a:r>
              <a:rPr lang="en"/>
              <a:t>We are recreating it as an educational demonstration of how it functioned.</a:t>
            </a:r>
            <a:endParaRPr/>
          </a:p>
          <a:p>
            <a:pPr indent="-317500" lvl="1" marL="914400" rtl="0" algn="l">
              <a:spcBef>
                <a:spcPts val="0"/>
              </a:spcBef>
              <a:spcAft>
                <a:spcPts val="0"/>
              </a:spcAft>
              <a:buSzPts val="1400"/>
              <a:buChar char="○"/>
            </a:pPr>
            <a:r>
              <a:rPr lang="en"/>
              <a:t>The device that we make will be used as a learning aid to help teach students how computers function.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Management Style</a:t>
            </a:r>
            <a:endParaRPr/>
          </a:p>
        </p:txBody>
      </p:sp>
      <p:sp>
        <p:nvSpPr>
          <p:cNvPr id="67" name="Google Shape;67;p15"/>
          <p:cNvSpPr txBox="1"/>
          <p:nvPr>
            <p:ph idx="1" type="body"/>
          </p:nvPr>
        </p:nvSpPr>
        <p:spPr>
          <a:xfrm>
            <a:off x="311700" y="1152475"/>
            <a:ext cx="4341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project management style we are using is agile. The agile methodology is the best for us because our project is split into many components. Each of us are able to choose a component, design, develop, and test it. Then, we meet twice a week and </a:t>
            </a:r>
            <a:r>
              <a:rPr lang="en"/>
              <a:t>discuss</a:t>
            </a:r>
            <a:r>
              <a:rPr lang="en"/>
              <a:t> our progress.</a:t>
            </a:r>
            <a:endParaRPr/>
          </a:p>
        </p:txBody>
      </p:sp>
      <p:pic>
        <p:nvPicPr>
          <p:cNvPr id="68" name="Google Shape;68;p15"/>
          <p:cNvPicPr preferRelativeResize="0"/>
          <p:nvPr/>
        </p:nvPicPr>
        <p:blipFill>
          <a:blip r:embed="rId3">
            <a:alphaModFix/>
          </a:blip>
          <a:stretch>
            <a:fillRect/>
          </a:stretch>
        </p:blipFill>
        <p:spPr>
          <a:xfrm>
            <a:off x="5321425" y="1256650"/>
            <a:ext cx="3226200" cy="2630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Task Decomposition</a:t>
            </a:r>
            <a:endParaRPr/>
          </a:p>
        </p:txBody>
      </p:sp>
      <p:sp>
        <p:nvSpPr>
          <p:cNvPr id="74" name="Google Shape;74;p16"/>
          <p:cNvSpPr txBox="1"/>
          <p:nvPr>
            <p:ph idx="1" type="body"/>
          </p:nvPr>
        </p:nvSpPr>
        <p:spPr>
          <a:xfrm>
            <a:off x="311700" y="1152475"/>
            <a:ext cx="34950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Our tasks are split into three main categories</a:t>
            </a:r>
            <a:endParaRPr/>
          </a:p>
          <a:p>
            <a:pPr indent="-317500" lvl="1" marL="914400" rtl="0" algn="l">
              <a:spcBef>
                <a:spcPts val="0"/>
              </a:spcBef>
              <a:spcAft>
                <a:spcPts val="0"/>
              </a:spcAft>
              <a:buSzPts val="1400"/>
              <a:buChar char="○"/>
            </a:pPr>
            <a:r>
              <a:rPr lang="en"/>
              <a:t>Research</a:t>
            </a:r>
            <a:endParaRPr/>
          </a:p>
          <a:p>
            <a:pPr indent="-317500" lvl="2" marL="1371600" rtl="0" algn="l">
              <a:spcBef>
                <a:spcPts val="0"/>
              </a:spcBef>
              <a:spcAft>
                <a:spcPts val="0"/>
              </a:spcAft>
              <a:buSzPts val="1400"/>
              <a:buChar char="■"/>
            </a:pPr>
            <a:r>
              <a:rPr lang="en"/>
              <a:t>We need to perform extensive research on each component.</a:t>
            </a:r>
            <a:endParaRPr/>
          </a:p>
          <a:p>
            <a:pPr indent="-317500" lvl="1" marL="914400" rtl="0" algn="l">
              <a:spcBef>
                <a:spcPts val="0"/>
              </a:spcBef>
              <a:spcAft>
                <a:spcPts val="0"/>
              </a:spcAft>
              <a:buSzPts val="1400"/>
              <a:buChar char="○"/>
            </a:pPr>
            <a:r>
              <a:rPr lang="en"/>
              <a:t>Design</a:t>
            </a:r>
            <a:endParaRPr/>
          </a:p>
          <a:p>
            <a:pPr indent="-317500" lvl="2" marL="1371600" rtl="0" algn="l">
              <a:spcBef>
                <a:spcPts val="0"/>
              </a:spcBef>
              <a:spcAft>
                <a:spcPts val="0"/>
              </a:spcAft>
              <a:buSzPts val="1400"/>
              <a:buChar char="■"/>
            </a:pPr>
            <a:r>
              <a:rPr lang="en"/>
              <a:t>We need to design the components using modern technology.</a:t>
            </a:r>
            <a:endParaRPr/>
          </a:p>
          <a:p>
            <a:pPr indent="-317500" lvl="1" marL="914400" rtl="0" algn="l">
              <a:spcBef>
                <a:spcPts val="0"/>
              </a:spcBef>
              <a:spcAft>
                <a:spcPts val="0"/>
              </a:spcAft>
              <a:buSzPts val="1400"/>
              <a:buChar char="○"/>
            </a:pPr>
            <a:r>
              <a:rPr lang="en"/>
              <a:t>Implementation</a:t>
            </a:r>
            <a:endParaRPr/>
          </a:p>
          <a:p>
            <a:pPr indent="-317500" lvl="2" marL="1371600" rtl="0" algn="l">
              <a:spcBef>
                <a:spcPts val="0"/>
              </a:spcBef>
              <a:spcAft>
                <a:spcPts val="0"/>
              </a:spcAft>
              <a:buSzPts val="1400"/>
              <a:buChar char="■"/>
            </a:pPr>
            <a:r>
              <a:rPr lang="en"/>
              <a:t>We need to build and test our design before ordering them on PCBs</a:t>
            </a:r>
            <a:endParaRPr/>
          </a:p>
        </p:txBody>
      </p:sp>
      <p:pic>
        <p:nvPicPr>
          <p:cNvPr id="75" name="Google Shape;75;p16"/>
          <p:cNvPicPr preferRelativeResize="0"/>
          <p:nvPr/>
        </p:nvPicPr>
        <p:blipFill>
          <a:blip r:embed="rId3">
            <a:alphaModFix/>
          </a:blip>
          <a:stretch>
            <a:fillRect/>
          </a:stretch>
        </p:blipFill>
        <p:spPr>
          <a:xfrm>
            <a:off x="3864000" y="1076175"/>
            <a:ext cx="4896850" cy="2991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Milestones and Evaluation Criteria</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Key Milestone #1: Completing our </a:t>
            </a:r>
            <a:r>
              <a:rPr lang="en"/>
              <a:t>research</a:t>
            </a:r>
            <a:r>
              <a:rPr lang="en"/>
              <a:t>, design, and implementation of each individual component</a:t>
            </a:r>
            <a:endParaRPr/>
          </a:p>
          <a:p>
            <a:pPr indent="-317500" lvl="1" marL="914400" rtl="0" algn="l">
              <a:spcBef>
                <a:spcPts val="0"/>
              </a:spcBef>
              <a:spcAft>
                <a:spcPts val="0"/>
              </a:spcAft>
              <a:buSzPts val="1400"/>
              <a:buChar char="○"/>
            </a:pPr>
            <a:r>
              <a:rPr lang="en"/>
              <a:t>We can evaluate how we are doing by considering the amount of components we have to </a:t>
            </a:r>
            <a:r>
              <a:rPr lang="en"/>
              <a:t>research</a:t>
            </a:r>
            <a:r>
              <a:rPr lang="en"/>
              <a:t>, design, and build and comparing them with how many have completed.</a:t>
            </a:r>
            <a:endParaRPr/>
          </a:p>
          <a:p>
            <a:pPr indent="-342900" lvl="0" marL="457200" rtl="0" algn="l">
              <a:spcBef>
                <a:spcPts val="0"/>
              </a:spcBef>
              <a:spcAft>
                <a:spcPts val="0"/>
              </a:spcAft>
              <a:buSzPts val="1800"/>
              <a:buChar char="●"/>
            </a:pPr>
            <a:r>
              <a:rPr lang="en"/>
              <a:t>Key Milestone #2: Combining the components into one functional computer</a:t>
            </a:r>
            <a:endParaRPr/>
          </a:p>
          <a:p>
            <a:pPr indent="-317500" lvl="1" marL="914400" rtl="0" algn="l">
              <a:spcBef>
                <a:spcPts val="0"/>
              </a:spcBef>
              <a:spcAft>
                <a:spcPts val="0"/>
              </a:spcAft>
              <a:buSzPts val="1400"/>
              <a:buChar char="○"/>
            </a:pPr>
            <a:r>
              <a:rPr lang="en"/>
              <a:t>We can evaluate the functionality of the computer by using a test </a:t>
            </a:r>
            <a:r>
              <a:rPr lang="en"/>
              <a:t>bench </a:t>
            </a:r>
            <a:r>
              <a:rPr lang="en"/>
              <a:t>that runs through a large amount of simulations.</a:t>
            </a:r>
            <a:endParaRPr/>
          </a:p>
          <a:p>
            <a:pPr indent="-342900" lvl="0" marL="457200" rtl="0" algn="l">
              <a:spcBef>
                <a:spcPts val="0"/>
              </a:spcBef>
              <a:spcAft>
                <a:spcPts val="0"/>
              </a:spcAft>
              <a:buSzPts val="1800"/>
              <a:buChar char="●"/>
            </a:pPr>
            <a:r>
              <a:rPr lang="en"/>
              <a:t>Key Milestone #3: Improving user interaction to the point where a user can understand how the computer works</a:t>
            </a:r>
            <a:endParaRPr/>
          </a:p>
          <a:p>
            <a:pPr indent="-317500" lvl="1" marL="914400" rtl="0" algn="l">
              <a:spcBef>
                <a:spcPts val="0"/>
              </a:spcBef>
              <a:spcAft>
                <a:spcPts val="0"/>
              </a:spcAft>
              <a:buSzPts val="1400"/>
              <a:buChar char="○"/>
            </a:pPr>
            <a:r>
              <a:rPr lang="en"/>
              <a:t>We can evaluate how good our user interaction is by showing it to computer engineering students and asking for feedback.</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Risks and Mitigation Strategies</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Key Risk #1: Computer is not functioning as intended</a:t>
            </a:r>
            <a:endParaRPr/>
          </a:p>
          <a:p>
            <a:pPr indent="-317500" lvl="1" marL="914400" rtl="0" algn="l">
              <a:spcBef>
                <a:spcPts val="0"/>
              </a:spcBef>
              <a:spcAft>
                <a:spcPts val="0"/>
              </a:spcAft>
              <a:buSzPts val="1400"/>
              <a:buChar char="○"/>
            </a:pPr>
            <a:r>
              <a:rPr lang="en"/>
              <a:t>We are mitigating this risk by prototyping each individual component on breadboards to ensure that they work as intended and that the components work together as intended</a:t>
            </a:r>
            <a:endParaRPr/>
          </a:p>
          <a:p>
            <a:pPr indent="-342900" lvl="0" marL="457200" rtl="0" algn="l">
              <a:spcBef>
                <a:spcPts val="0"/>
              </a:spcBef>
              <a:spcAft>
                <a:spcPts val="0"/>
              </a:spcAft>
              <a:buSzPts val="1800"/>
              <a:buChar char="●"/>
            </a:pPr>
            <a:r>
              <a:rPr lang="en"/>
              <a:t>Key Risk #2: We are running out of time to complete our project</a:t>
            </a:r>
            <a:endParaRPr/>
          </a:p>
          <a:p>
            <a:pPr indent="-317500" lvl="1" marL="914400" rtl="0" algn="l">
              <a:spcBef>
                <a:spcPts val="0"/>
              </a:spcBef>
              <a:spcAft>
                <a:spcPts val="0"/>
              </a:spcAft>
              <a:buSzPts val="1400"/>
              <a:buChar char="○"/>
            </a:pPr>
            <a:r>
              <a:rPr lang="en"/>
              <a:t>We are mitigating this risk by keeping a list of tasks that need to be completed and planning for how long these tasks should take us</a:t>
            </a:r>
            <a:endParaRPr/>
          </a:p>
          <a:p>
            <a:pPr indent="-342900" lvl="0" marL="457200" rtl="0" algn="l">
              <a:spcBef>
                <a:spcPts val="0"/>
              </a:spcBef>
              <a:spcAft>
                <a:spcPts val="0"/>
              </a:spcAft>
              <a:buSzPts val="1800"/>
              <a:buChar char="●"/>
            </a:pPr>
            <a:r>
              <a:rPr lang="en"/>
              <a:t>Key Risk #3: The user interaction is sub-par</a:t>
            </a:r>
            <a:endParaRPr/>
          </a:p>
          <a:p>
            <a:pPr indent="-317500" lvl="1" marL="914400" rtl="0" algn="l">
              <a:spcBef>
                <a:spcPts val="0"/>
              </a:spcBef>
              <a:spcAft>
                <a:spcPts val="0"/>
              </a:spcAft>
              <a:buSzPts val="1400"/>
              <a:buChar char="○"/>
            </a:pPr>
            <a:r>
              <a:rPr lang="en"/>
              <a:t>We are mitigating this risk by brainstorming ideas for user feedback early. We will also be gathering user feedback once we get to that stage.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In conclusion, the best project management style for us is agile. This is because of the nature of our project in that it can easily be </a:t>
            </a:r>
            <a:r>
              <a:rPr lang="en"/>
              <a:t>separated</a:t>
            </a:r>
            <a:r>
              <a:rPr lang="en"/>
              <a:t> into small tasks that do not depend on each other. We have decomposed our task into three main stages: research, design, and prototype. We are considering our progress by keeping track of key milestones and we are aware of certain risks that our project has and have come up with mitigation strategies. Overall, we are prepared for what this project has in store for the future.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